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96" r:id="rId2"/>
    <p:sldId id="298" r:id="rId3"/>
    <p:sldId id="299" r:id="rId4"/>
    <p:sldId id="301" r:id="rId5"/>
    <p:sldId id="303" r:id="rId6"/>
    <p:sldId id="300" r:id="rId7"/>
    <p:sldId id="302" r:id="rId8"/>
    <p:sldId id="295" r:id="rId9"/>
    <p:sldId id="257" r:id="rId10"/>
    <p:sldId id="259" r:id="rId11"/>
    <p:sldId id="260" r:id="rId12"/>
    <p:sldId id="261" r:id="rId13"/>
    <p:sldId id="281" r:id="rId14"/>
    <p:sldId id="266" r:id="rId15"/>
    <p:sldId id="271" r:id="rId16"/>
    <p:sldId id="282" r:id="rId17"/>
    <p:sldId id="276" r:id="rId18"/>
    <p:sldId id="264" r:id="rId19"/>
    <p:sldId id="275" r:id="rId20"/>
    <p:sldId id="262" r:id="rId21"/>
    <p:sldId id="269" r:id="rId22"/>
    <p:sldId id="283" r:id="rId23"/>
    <p:sldId id="287" r:id="rId24"/>
    <p:sldId id="288" r:id="rId25"/>
    <p:sldId id="291" r:id="rId26"/>
    <p:sldId id="292" r:id="rId27"/>
    <p:sldId id="293" r:id="rId28"/>
    <p:sldId id="285" r:id="rId29"/>
    <p:sldId id="27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наличие вокализаций</c:v>
                </c:pt>
                <c:pt idx="1">
                  <c:v>Наличие зрительного контакта</c:v>
                </c:pt>
                <c:pt idx="2">
                  <c:v>Адекватная мимика</c:v>
                </c:pt>
                <c:pt idx="3">
                  <c:v>Использует жесты</c:v>
                </c:pt>
                <c:pt idx="4">
                  <c:v>Адекватно реагирует на собеседника</c:v>
                </c:pt>
                <c:pt idx="5">
                  <c:v>Могут общаться своей коммуникацией</c:v>
                </c:pt>
                <c:pt idx="6">
                  <c:v>Понимает простые инструкции</c:v>
                </c:pt>
                <c:pt idx="7">
                  <c:v>Реагирует на свое имя</c:v>
                </c:pt>
                <c:pt idx="8">
                  <c:v>Скоординированы дыхательная, артикуляционная системы</c:v>
                </c:pt>
                <c:pt idx="9">
                  <c:v>Проецирует устные высказывания</c:v>
                </c:pt>
                <c:pt idx="10">
                  <c:v>Может устно выразить свои потребности</c:v>
                </c:pt>
                <c:pt idx="11">
                  <c:v>Владеет письмом, чтение</c:v>
                </c:pt>
                <c:pt idx="12">
                  <c:v>Общее моторное развитие соотвествует норме</c:v>
                </c:pt>
                <c:pt idx="13">
                  <c:v>Концентрирует внимание</c:v>
                </c:pt>
                <c:pt idx="14">
                  <c:v>Может распознать звуки окружающей среды</c:v>
                </c:pt>
                <c:pt idx="15">
                  <c:v>Фиксирует взглядом предметы, людей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9</c:v>
                </c:pt>
                <c:pt idx="1">
                  <c:v>11</c:v>
                </c:pt>
                <c:pt idx="2">
                  <c:v>4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12</c:v>
                </c:pt>
                <c:pt idx="12">
                  <c:v>6</c:v>
                </c:pt>
                <c:pt idx="13">
                  <c:v>6</c:v>
                </c:pt>
                <c:pt idx="14">
                  <c:v>2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B-4793-B8CF-98206F7B6B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наличие вокализаций</c:v>
                </c:pt>
                <c:pt idx="1">
                  <c:v>Наличие зрительного контакта</c:v>
                </c:pt>
                <c:pt idx="2">
                  <c:v>Адекватная мимика</c:v>
                </c:pt>
                <c:pt idx="3">
                  <c:v>Использует жесты</c:v>
                </c:pt>
                <c:pt idx="4">
                  <c:v>Адекватно реагирует на собеседника</c:v>
                </c:pt>
                <c:pt idx="5">
                  <c:v>Могут общаться своей коммуникацией</c:v>
                </c:pt>
                <c:pt idx="6">
                  <c:v>Понимает простые инструкции</c:v>
                </c:pt>
                <c:pt idx="7">
                  <c:v>Реагирует на свое имя</c:v>
                </c:pt>
                <c:pt idx="8">
                  <c:v>Скоординированы дыхательная, артикуляционная системы</c:v>
                </c:pt>
                <c:pt idx="9">
                  <c:v>Проецирует устные высказывания</c:v>
                </c:pt>
                <c:pt idx="10">
                  <c:v>Может устно выразить свои потребности</c:v>
                </c:pt>
                <c:pt idx="11">
                  <c:v>Владеет письмом, чтение</c:v>
                </c:pt>
                <c:pt idx="12">
                  <c:v>Общее моторное развитие соотвествует норме</c:v>
                </c:pt>
                <c:pt idx="13">
                  <c:v>Концентрирует внимание</c:v>
                </c:pt>
                <c:pt idx="14">
                  <c:v>Может распознать звуки окружающей среды</c:v>
                </c:pt>
                <c:pt idx="15">
                  <c:v>Фиксирует взглядом предметы, людей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9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  <c:pt idx="10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10</c:v>
                </c:pt>
                <c:pt idx="1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5B-4793-B8CF-98206F7B6B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всегда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наличие вокализаций</c:v>
                </c:pt>
                <c:pt idx="1">
                  <c:v>Наличие зрительного контакта</c:v>
                </c:pt>
                <c:pt idx="2">
                  <c:v>Адекватная мимика</c:v>
                </c:pt>
                <c:pt idx="3">
                  <c:v>Использует жесты</c:v>
                </c:pt>
                <c:pt idx="4">
                  <c:v>Адекватно реагирует на собеседника</c:v>
                </c:pt>
                <c:pt idx="5">
                  <c:v>Могут общаться своей коммуникацией</c:v>
                </c:pt>
                <c:pt idx="6">
                  <c:v>Понимает простые инструкции</c:v>
                </c:pt>
                <c:pt idx="7">
                  <c:v>Реагирует на свое имя</c:v>
                </c:pt>
                <c:pt idx="8">
                  <c:v>Скоординированы дыхательная, артикуляционная системы</c:v>
                </c:pt>
                <c:pt idx="9">
                  <c:v>Проецирует устные высказывания</c:v>
                </c:pt>
                <c:pt idx="10">
                  <c:v>Может устно выразить свои потребности</c:v>
                </c:pt>
                <c:pt idx="11">
                  <c:v>Владеет письмом, чтение</c:v>
                </c:pt>
                <c:pt idx="12">
                  <c:v>Общее моторное развитие соотвествует норме</c:v>
                </c:pt>
                <c:pt idx="13">
                  <c:v>Концентрирует внимание</c:v>
                </c:pt>
                <c:pt idx="14">
                  <c:v>Может распознать звуки окружающей среды</c:v>
                </c:pt>
                <c:pt idx="15">
                  <c:v>Фиксирует взглядом предметы, людей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6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5B-4793-B8CF-98206F7B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541007"/>
        <c:axId val="231443631"/>
      </c:barChart>
      <c:catAx>
        <c:axId val="24654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1443631"/>
        <c:crosses val="autoZero"/>
        <c:auto val="0"/>
        <c:lblAlgn val="ctr"/>
        <c:lblOffset val="100"/>
        <c:noMultiLvlLbl val="0"/>
      </c:catAx>
      <c:valAx>
        <c:axId val="231443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654100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anchor="b" anchorCtr="0"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нет, ситуативный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Понимает символы</c:v>
                </c:pt>
                <c:pt idx="1">
                  <c:v>Может классифицировать по функциональному признаку</c:v>
                </c:pt>
                <c:pt idx="2">
                  <c:v>Узнает знакомые лица</c:v>
                </c:pt>
                <c:pt idx="3">
                  <c:v>Проявляет интерес к картинкам</c:v>
                </c:pt>
                <c:pt idx="4">
                  <c:v>Наличие фразовой речи</c:v>
                </c:pt>
                <c:pt idx="5">
                  <c:v>Наличие эхолалии</c:v>
                </c:pt>
                <c:pt idx="6">
                  <c:v>Наличие местоимения "Я"</c:v>
                </c:pt>
                <c:pt idx="7">
                  <c:v>Уровень понимания речи</c:v>
                </c:pt>
                <c:pt idx="8">
                  <c:v>Наличие активного глагольного словаря</c:v>
                </c:pt>
                <c:pt idx="9">
                  <c:v>Способность к "отраженной" речи</c:v>
                </c:pt>
                <c:pt idx="10">
                  <c:v>Состояние звукопроизношения соотвествует норме</c:v>
                </c:pt>
                <c:pt idx="11">
                  <c:v>Может прибегать к альтернативной коммуникации</c:v>
                </c:pt>
                <c:pt idx="12">
                  <c:v>Обучатся ли ребенок альтернативной коммуникации</c:v>
                </c:pt>
                <c:pt idx="13">
                  <c:v>Наличие зрительного контакта с собеседником</c:v>
                </c:pt>
                <c:pt idx="14">
                  <c:v>Наличие логического мышления</c:v>
                </c:pt>
                <c:pt idx="15">
                  <c:v>Проявляет потребность в коммуникации</c:v>
                </c:pt>
                <c:pt idx="16">
                  <c:v>Устанавливает контакт с незнакомыми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9</c:v>
                </c:pt>
                <c:pt idx="4">
                  <c:v>3</c:v>
                </c:pt>
                <c:pt idx="5">
                  <c:v>10</c:v>
                </c:pt>
                <c:pt idx="6">
                  <c:v>12</c:v>
                </c:pt>
                <c:pt idx="7">
                  <c:v>7</c:v>
                </c:pt>
                <c:pt idx="8">
                  <c:v>8</c:v>
                </c:pt>
                <c:pt idx="9">
                  <c:v>11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B-4793-B8CF-98206F7B6B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да, номинативный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Понимает символы</c:v>
                </c:pt>
                <c:pt idx="1">
                  <c:v>Может классифицировать по функциональному признаку</c:v>
                </c:pt>
                <c:pt idx="2">
                  <c:v>Узнает знакомые лица</c:v>
                </c:pt>
                <c:pt idx="3">
                  <c:v>Проявляет интерес к картинкам</c:v>
                </c:pt>
                <c:pt idx="4">
                  <c:v>Наличие фразовой речи</c:v>
                </c:pt>
                <c:pt idx="5">
                  <c:v>Наличие эхолалии</c:v>
                </c:pt>
                <c:pt idx="6">
                  <c:v>Наличие местоимения "Я"</c:v>
                </c:pt>
                <c:pt idx="7">
                  <c:v>Уровень понимания речи</c:v>
                </c:pt>
                <c:pt idx="8">
                  <c:v>Наличие активного глагольного словаря</c:v>
                </c:pt>
                <c:pt idx="9">
                  <c:v>Способность к "отраженной" речи</c:v>
                </c:pt>
                <c:pt idx="10">
                  <c:v>Состояние звукопроизношения соотвествует норме</c:v>
                </c:pt>
                <c:pt idx="11">
                  <c:v>Может прибегать к альтернативной коммуникации</c:v>
                </c:pt>
                <c:pt idx="12">
                  <c:v>Обучатся ли ребенок альтернативной коммуникации</c:v>
                </c:pt>
                <c:pt idx="13">
                  <c:v>Наличие зрительного контакта с собеседником</c:v>
                </c:pt>
                <c:pt idx="14">
                  <c:v>Наличие логического мышления</c:v>
                </c:pt>
                <c:pt idx="15">
                  <c:v>Проявляет потребность в коммуникации</c:v>
                </c:pt>
                <c:pt idx="16">
                  <c:v>Устанавливает контакт с незнакомыми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10</c:v>
                </c:pt>
                <c:pt idx="1">
                  <c:v>10</c:v>
                </c:pt>
                <c:pt idx="2">
                  <c:v>12</c:v>
                </c:pt>
                <c:pt idx="3">
                  <c:v>3</c:v>
                </c:pt>
                <c:pt idx="4">
                  <c:v>9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7</c:v>
                </c:pt>
                <c:pt idx="11">
                  <c:v>9</c:v>
                </c:pt>
                <c:pt idx="12">
                  <c:v>9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5B-4793-B8CF-98206F7B6B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всегда, нулевой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Понимает символы</c:v>
                </c:pt>
                <c:pt idx="1">
                  <c:v>Может классифицировать по функциональному признаку</c:v>
                </c:pt>
                <c:pt idx="2">
                  <c:v>Узнает знакомые лица</c:v>
                </c:pt>
                <c:pt idx="3">
                  <c:v>Проявляет интерес к картинкам</c:v>
                </c:pt>
                <c:pt idx="4">
                  <c:v>Наличие фразовой речи</c:v>
                </c:pt>
                <c:pt idx="5">
                  <c:v>Наличие эхолалии</c:v>
                </c:pt>
                <c:pt idx="6">
                  <c:v>Наличие местоимения "Я"</c:v>
                </c:pt>
                <c:pt idx="7">
                  <c:v>Уровень понимания речи</c:v>
                </c:pt>
                <c:pt idx="8">
                  <c:v>Наличие активного глагольного словаря</c:v>
                </c:pt>
                <c:pt idx="9">
                  <c:v>Способность к "отраженной" речи</c:v>
                </c:pt>
                <c:pt idx="10">
                  <c:v>Состояние звукопроизношения соотвествует норме</c:v>
                </c:pt>
                <c:pt idx="11">
                  <c:v>Может прибегать к альтернативной коммуникации</c:v>
                </c:pt>
                <c:pt idx="12">
                  <c:v>Обучатся ли ребенок альтернативной коммуникации</c:v>
                </c:pt>
                <c:pt idx="13">
                  <c:v>Наличие зрительного контакта с собеседником</c:v>
                </c:pt>
                <c:pt idx="14">
                  <c:v>Наличие логического мышления</c:v>
                </c:pt>
                <c:pt idx="15">
                  <c:v>Проявляет потребность в коммуникации</c:v>
                </c:pt>
                <c:pt idx="16">
                  <c:v>Устанавливает контакт с незнакомыми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5B-4793-B8CF-98206F7B6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541007"/>
        <c:axId val="231443631"/>
      </c:barChart>
      <c:catAx>
        <c:axId val="24654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1443631"/>
        <c:crosses val="autoZero"/>
        <c:auto val="0"/>
        <c:lblAlgn val="ctr"/>
        <c:lblOffset val="100"/>
        <c:noMultiLvlLbl val="0"/>
      </c:catAx>
      <c:valAx>
        <c:axId val="231443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654100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anchor="b" anchorCtr="0"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CC83-3863-4BF9-BB87-FEDFD89B1470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9295-580A-4E28-9026-D0CEA4026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9295-580A-4E28-9026-D0CEA4026A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9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9295-580A-4E28-9026-D0CEA4026AC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4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4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9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1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2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0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4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7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1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1FFB4-4ED3-4C16-89D7-1BB513F4AC8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203C-DDD3-4445-BB6A-43848E02C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2BCD-77E9-427B-80E7-E229CBF922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tabLst>
                <a:tab pos="2969895" algn="ctr"/>
                <a:tab pos="5940425" algn="r"/>
              </a:tabLst>
            </a:pP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Муниципальное бюджетное общеобразовательное учреждение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Сергинская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средняя общеобразовательная школа имени Героя Советского Союза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Николая Ивановича Сирина»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B59EC-BB6C-4A0C-B516-ED9C6DCD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825624"/>
            <a:ext cx="10347960" cy="441261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1800" kern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kern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kern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Доклад</a:t>
            </a:r>
          </a:p>
          <a:p>
            <a:pPr marL="0" indent="0" algn="ctr">
              <a:buNone/>
            </a:pPr>
            <a:r>
              <a:rPr lang="ru-RU" sz="20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тему: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45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альтернативной и дополнительной коммуникации в коррекции речевой деятельности детей с РАС</a:t>
            </a:r>
          </a:p>
          <a:p>
            <a:pPr marL="0" indent="0" algn="ctr">
              <a:buNone/>
            </a:pPr>
            <a:endParaRPr lang="ru-RU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Николаева Ольга Трофимовна</a:t>
            </a: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секции учителей-логопедов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учебно-методического объединения работников образования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Октябрьского района,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учитель-логопед 1 кв. к.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МБОУ «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Сергинская</a:t>
            </a: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СОШ им. Н.И. Сирина»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2100" dirty="0">
              <a:latin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500" dirty="0">
              <a:latin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5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5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5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</a:rPr>
              <a:t>п. </a:t>
            </a:r>
            <a:r>
              <a:rPr lang="ru-RU" sz="2300" dirty="0" err="1">
                <a:latin typeface="Times New Roman" panose="02020603050405020304" pitchFamily="18" charset="0"/>
              </a:rPr>
              <a:t>Сергино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6301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764" y="387927"/>
            <a:ext cx="10515600" cy="5761327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изучение использования альтернативной коммуникации  в коррекции речевой деятельности детей дошкольного возраста с   РАС</a:t>
            </a:r>
          </a:p>
          <a:p>
            <a:pPr marL="0" indent="0" algn="just" fontAlgn="base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речевая деятельности детей дошкольного возраста с РАС.</a:t>
            </a:r>
          </a:p>
          <a:p>
            <a:pPr marL="0" indent="0" algn="just" fontAlgn="base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является процесс коррекции речевой деятельности посредством использования  альтернативной коммуникации.</a:t>
            </a:r>
          </a:p>
        </p:txBody>
      </p:sp>
    </p:spTree>
    <p:extLst>
      <p:ext uri="{BB962C8B-B14F-4D97-AF65-F5344CB8AC3E}">
        <p14:creationId xmlns:p14="http://schemas.microsoft.com/office/powerpoint/2010/main" val="148221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4909"/>
            <a:ext cx="10515600" cy="56920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строилась на предположении о том, что коррекция речевой деятельности у детей дошкольного возраста с РАС будет более успешной, если она будет строиться в соответствии с планом коррекционной работы, предусматривающем: </a:t>
            </a:r>
          </a:p>
          <a:p>
            <a:pPr marL="0" lv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детей дошкольного возраста с РАС в коррекционную работу;</a:t>
            </a:r>
          </a:p>
          <a:p>
            <a:pPr marL="0" lv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основных принципов альтернативной коммуникации;</a:t>
            </a:r>
          </a:p>
          <a:p>
            <a:pPr marL="0" lv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основных этапов развития речи у детей дошкольного возраста с РАС при помощи альтернативной коммуникации.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883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2" y="540327"/>
            <a:ext cx="10515600" cy="606829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Проанализировать психолого - педагогическую литературу по проблеме использования альтернативной коммуникации для развития речевой деятельности детей с  РАС.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Стивен фон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Течнер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Энди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Лори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Фрост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2" y="2776993"/>
            <a:ext cx="2931795" cy="3437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2776993"/>
            <a:ext cx="4478888" cy="33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5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560" y="1209040"/>
            <a:ext cx="7833360" cy="49679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коммуникация - это все способы коммуникации, дополняющие или заменяющие обычную речь людям, если они не способны при помощи нее удовлетворительно объясняться.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Стивен фон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Течнер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1026161"/>
            <a:ext cx="3616960" cy="46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5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1164"/>
            <a:ext cx="10515600" cy="55257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методы и методики исследования для исследования речевой деятельности детей дошкольного возраста с РАС.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потребностей в поддерживающей (альтернативной) коммуникации (З. </a:t>
            </a:r>
            <a:r>
              <a:rPr lang="ru-RU" sz="3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Рабэ</a:t>
            </a: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Речевая карта обследования ребёнка с РАС (К.С. Лебединская, О.С. Никольская).</a:t>
            </a: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коммуникативных навыков у детей с расстройствами аутистического спектра  (А.В. Хаустов, Е.Л. </a:t>
            </a:r>
            <a:r>
              <a:rPr lang="ru-RU" sz="3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Красносельская</a:t>
            </a: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И.М. Хаустова).</a:t>
            </a: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3200" dirty="0"/>
          </a:p>
          <a:p>
            <a:pPr marL="0" indent="0" algn="ctr">
              <a:lnSpc>
                <a:spcPct val="150000"/>
              </a:lnSpc>
              <a:buNone/>
            </a:pPr>
            <a:endParaRPr lang="ru-RU" sz="3200" dirty="0"/>
          </a:p>
          <a:p>
            <a:pPr marL="0" indent="0" algn="ctr">
              <a:lnSpc>
                <a:spcPct val="150000"/>
              </a:lnSpc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605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2618"/>
            <a:ext cx="10515600" cy="56643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результаты исследования речевой деятельности детей дошкольного возраста с РАС.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исследования: стационарное отделение для детей – инвалидов Бюджетного учреждения «Октябрьский районный комплексный центр социального обслуживания населения» ХМАО - Югра, Октябрьский район, поселок Сергино.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IMG_20200825_120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199"/>
            <a:ext cx="4800600" cy="292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IMG_20200825_1209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3505198"/>
            <a:ext cx="4842164" cy="29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5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>
              <a:lnSpc>
                <a:spcPct val="100000"/>
              </a:lnSpc>
              <a:spcBef>
                <a:spcPts val="1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диагностике участвовало 12 детей, проживающих на территории ХМАО- Югры, прибывших на реабилитацию в стационарное отделение  для детей- инвалидов. Перейдем к характеристике наших испытуемых: </a:t>
            </a:r>
          </a:p>
        </p:txBody>
      </p:sp>
      <p:pic>
        <p:nvPicPr>
          <p:cNvPr id="7" name="Picture 4" descr="IMG_20191030_1006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15" y="2144280"/>
            <a:ext cx="34557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15" y="3248525"/>
            <a:ext cx="975830" cy="1134472"/>
          </a:xfrm>
          <a:prstGeom prst="rect">
            <a:avLst/>
          </a:prstGeom>
        </p:spPr>
      </p:pic>
      <p:pic>
        <p:nvPicPr>
          <p:cNvPr id="9" name="Picture 4" descr="IMG-9943aa441d3d3f8e3e848adc38effa0d-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3" y="2157077"/>
            <a:ext cx="34835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07" y="2144280"/>
            <a:ext cx="3241963" cy="43513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3" y="2610124"/>
            <a:ext cx="930925" cy="8785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07" y="3382257"/>
            <a:ext cx="927561" cy="8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3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445958"/>
              </p:ext>
            </p:extLst>
          </p:nvPr>
        </p:nvGraphicFramePr>
        <p:xfrm>
          <a:off x="367145" y="443346"/>
          <a:ext cx="11549084" cy="616974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97799">
                  <a:extLst>
                    <a:ext uri="{9D8B030D-6E8A-4147-A177-3AD203B41FA5}">
                      <a16:colId xmlns:a16="http://schemas.microsoft.com/office/drawing/2014/main" val="721946543"/>
                    </a:ext>
                  </a:extLst>
                </a:gridCol>
                <a:gridCol w="3210848">
                  <a:extLst>
                    <a:ext uri="{9D8B030D-6E8A-4147-A177-3AD203B41FA5}">
                      <a16:colId xmlns:a16="http://schemas.microsoft.com/office/drawing/2014/main" val="3887187240"/>
                    </a:ext>
                  </a:extLst>
                </a:gridCol>
                <a:gridCol w="1271279">
                  <a:extLst>
                    <a:ext uri="{9D8B030D-6E8A-4147-A177-3AD203B41FA5}">
                      <a16:colId xmlns:a16="http://schemas.microsoft.com/office/drawing/2014/main" val="3518807045"/>
                    </a:ext>
                  </a:extLst>
                </a:gridCol>
                <a:gridCol w="6469158">
                  <a:extLst>
                    <a:ext uri="{9D8B030D-6E8A-4147-A177-3AD203B41FA5}">
                      <a16:colId xmlns:a16="http://schemas.microsoft.com/office/drawing/2014/main" val="3072980377"/>
                    </a:ext>
                  </a:extLst>
                </a:gridCol>
              </a:tblGrid>
              <a:tr h="405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 Ф. ребенка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06754"/>
                  </a:ext>
                </a:extLst>
              </a:tr>
              <a:tr h="306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Амина И.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84.0 Сенсорная алалия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62832"/>
                  </a:ext>
                </a:extLst>
              </a:tr>
              <a:tr h="513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Арина К.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84.0 Аутическое расстройство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33525"/>
                  </a:ext>
                </a:extLst>
              </a:tr>
              <a:tr h="306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 Б.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Расстройства аутистического спектра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218027"/>
                  </a:ext>
                </a:extLst>
              </a:tr>
              <a:tr h="513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Владислав Б.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84.0 Аутическое расстройство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548073"/>
                  </a:ext>
                </a:extLst>
              </a:tr>
              <a:tr h="4057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Владислава Б.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84.0 Детский аутизм</a:t>
                      </a: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19758"/>
                  </a:ext>
                </a:extLst>
              </a:tr>
              <a:tr h="509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Владислав М.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84.0 Аутическое расстройство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38828"/>
                  </a:ext>
                </a:extLst>
              </a:tr>
              <a:tr h="436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 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84.0 Аутическое расстройство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376648"/>
                  </a:ext>
                </a:extLst>
              </a:tr>
              <a:tr h="4057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Матвей Н.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84.1 Атипичный аутизм</a:t>
                      </a: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18434"/>
                  </a:ext>
                </a:extLst>
              </a:tr>
              <a:tr h="513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Миша Е.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84.0 Аутическое расстройство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88039"/>
                  </a:ext>
                </a:extLst>
              </a:tr>
              <a:tr h="608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 Л.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Сенсо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-моторная алалия.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Расстройства аутистического спектра</a:t>
                      </a: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26488"/>
                  </a:ext>
                </a:extLst>
              </a:tr>
              <a:tr h="513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Павел Н.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Расстройства аутистического спектра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80823"/>
                  </a:ext>
                </a:extLst>
              </a:tr>
              <a:tr h="678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 Т.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84.0 Детский аутизм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56" marR="245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610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64858" y="74711"/>
            <a:ext cx="5062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детей с РАС, участвующих в диагностике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4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44" y="365125"/>
            <a:ext cx="9996055" cy="45229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исследования речевой деятельности детей с  РАС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980097"/>
              </p:ext>
            </p:extLst>
          </p:nvPr>
        </p:nvGraphicFramePr>
        <p:xfrm>
          <a:off x="498765" y="817418"/>
          <a:ext cx="11222180" cy="604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68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44" y="365125"/>
            <a:ext cx="9996055" cy="45229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исследования речевой деятельности детей с  РАС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706245"/>
              </p:ext>
            </p:extLst>
          </p:nvPr>
        </p:nvGraphicFramePr>
        <p:xfrm>
          <a:off x="761999" y="817418"/>
          <a:ext cx="10958945" cy="587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37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560" y="1209040"/>
            <a:ext cx="7833360" cy="49679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коммуникация - это все способы коммуникации, дополняющие или заменяющие обычную речь людям, если они не способны при помощи нее удовлетворительно объясняться.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Стивен фон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Течнер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1026161"/>
            <a:ext cx="3616960" cy="46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71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436" y="365125"/>
            <a:ext cx="9871364" cy="66011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обследования «Возрастные нормативы по коммуникации»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725443"/>
              </p:ext>
            </p:extLst>
          </p:nvPr>
        </p:nvGraphicFramePr>
        <p:xfrm>
          <a:off x="1316182" y="727587"/>
          <a:ext cx="10440389" cy="58230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39589">
                  <a:extLst>
                    <a:ext uri="{9D8B030D-6E8A-4147-A177-3AD203B41FA5}">
                      <a16:colId xmlns:a16="http://schemas.microsoft.com/office/drawing/2014/main" val="3327273084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13882049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597930775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22932023"/>
                    </a:ext>
                  </a:extLst>
                </a:gridCol>
              </a:tblGrid>
              <a:tr h="59739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возрастным нормам по коммуникации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87486"/>
                  </a:ext>
                </a:extLst>
              </a:tr>
              <a:tr h="1038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 норме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балла)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соответствует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балл)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баллов)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83090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 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24851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Владислав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380160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 Т.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01145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Арина К.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38846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Амина И.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30860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Владислава Б.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6310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Владислав М.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43460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 Г.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26190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 Б.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208785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Михаил Е.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65009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Павел Н.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39863"/>
                  </a:ext>
                </a:extLst>
              </a:tr>
              <a:tr h="3172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Матвей Н.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*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9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13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планы коррекционной работы по коррекции речевой деятельности детей дошкольного возраста с РАС, используя методы альтернативной коммуникации.</a:t>
            </a:r>
          </a:p>
        </p:txBody>
      </p:sp>
    </p:spTree>
    <p:extLst>
      <p:ext uri="{BB962C8B-B14F-4D97-AF65-F5344CB8AC3E}">
        <p14:creationId xmlns:p14="http://schemas.microsoft.com/office/powerpoint/2010/main" val="410192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37309"/>
            <a:ext cx="10515600" cy="59020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 эксперимент проводился также  базе стационарного отделения для детей - инвалидов БУ «Октябрьский районный комплексный центр социального обслуживания населения» п. Сергино в период с сентября 2020г. по март 2021г.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экспериментальной работе принимали участие двенадцать детей с РАС дошкольного возраста (группа детей, которая была участником констатирующего эксперимента). </a:t>
            </a:r>
          </a:p>
        </p:txBody>
      </p:sp>
    </p:spTree>
    <p:extLst>
      <p:ext uri="{BB962C8B-B14F-4D97-AF65-F5344CB8AC3E}">
        <p14:creationId xmlns:p14="http://schemas.microsoft.com/office/powerpoint/2010/main" val="423620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690839"/>
              </p:ext>
            </p:extLst>
          </p:nvPr>
        </p:nvGraphicFramePr>
        <p:xfrm>
          <a:off x="400051" y="1260769"/>
          <a:ext cx="11389178" cy="53894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47725">
                  <a:extLst>
                    <a:ext uri="{9D8B030D-6E8A-4147-A177-3AD203B41FA5}">
                      <a16:colId xmlns:a16="http://schemas.microsoft.com/office/drawing/2014/main" val="582064075"/>
                    </a:ext>
                  </a:extLst>
                </a:gridCol>
                <a:gridCol w="8641453">
                  <a:extLst>
                    <a:ext uri="{9D8B030D-6E8A-4147-A177-3AD203B41FA5}">
                      <a16:colId xmlns:a16="http://schemas.microsoft.com/office/drawing/2014/main" val="805813436"/>
                    </a:ext>
                  </a:extLst>
                </a:gridCol>
              </a:tblGrid>
              <a:tr h="105033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альтернативной коммуникации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1061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 Л.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Глобальное чтение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18160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Владислав Б.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Глобальное чтение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75107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 Т.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Пиктограммы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881457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Арина К.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Глобальное чтение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19288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Амина И.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85649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Владислава Б.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54225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Владислав М.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17240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 Г.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Глобальное чтение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64416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 Б.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Пиктограммы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47511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Михаил Е.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Глобальное чтение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79125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Павел Н.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Пиктограммы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83896"/>
                  </a:ext>
                </a:extLst>
              </a:tr>
              <a:tr h="36159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Матвей Н.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Пиктограммы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8184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580977"/>
            <a:ext cx="11129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с  РАС по методам альтернативной коммуникации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596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592758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внедрения альтернативной коммуникации: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постоянной поддержки мотивации. 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функционального использования коммуникации. 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избыточности символов (совмещение различных систем коммуникации — жестов, картинок и, например, написанного слова).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«от более реального к более абстрактному».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79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коррекционной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каждого испытуемого разработан индивидуальный план коррекционной работы.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рассчитан на 12 занятий (курс реабилитации). Объем занятий определен индивидуальной программой предоставления социальных услуг, утвержденной Законом Российской Федерации от 28.12.2013 № 442-ФЗ «Об основах социального обслуживания граждан в Российской Федерации» и с частотой проведения 3 раза в неделю.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31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коррекционной 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состоит из трех этапов: установочного, коррекционного, закрепляющего.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Установочный 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от 1 до 3 занятий (в зависимости от индивидуально-типологических особенностей ребенка) и направлен на установление эмоционального контакта, развитие интереса к совместной работе.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этап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от 6 до 7 занятий. На данном этапе происходит коррекция речевой деятельности посредством методов альтернативной коммуникации.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Закрепляющий этап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от 1 до 3 занятий. Задачами третьего этапа является закрепление сформированных на предыдущем этапе знаний и умений, консультирование родителей ребенка.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056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повторной диагностики речевой деятельности детей с РАС, выявлены критерии по которым отмечается положительная динамика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7756924" y="74711"/>
            <a:ext cx="399489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результатов исследования речевой деятельности детей с УО и РАС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447562"/>
              </p:ext>
            </p:extLst>
          </p:nvPr>
        </p:nvGraphicFramePr>
        <p:xfrm>
          <a:off x="462707" y="1178888"/>
          <a:ext cx="11414967" cy="5490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443">
                  <a:extLst>
                    <a:ext uri="{9D8B030D-6E8A-4147-A177-3AD203B41FA5}">
                      <a16:colId xmlns:a16="http://schemas.microsoft.com/office/drawing/2014/main" val="3553651005"/>
                    </a:ext>
                  </a:extLst>
                </a:gridCol>
                <a:gridCol w="4517604">
                  <a:extLst>
                    <a:ext uri="{9D8B030D-6E8A-4147-A177-3AD203B41FA5}">
                      <a16:colId xmlns:a16="http://schemas.microsoft.com/office/drawing/2014/main" val="514183237"/>
                    </a:ext>
                  </a:extLst>
                </a:gridCol>
                <a:gridCol w="2214391">
                  <a:extLst>
                    <a:ext uri="{9D8B030D-6E8A-4147-A177-3AD203B41FA5}">
                      <a16:colId xmlns:a16="http://schemas.microsoft.com/office/drawing/2014/main" val="676828190"/>
                    </a:ext>
                  </a:extLst>
                </a:gridCol>
                <a:gridCol w="2280491">
                  <a:extLst>
                    <a:ext uri="{9D8B030D-6E8A-4147-A177-3AD203B41FA5}">
                      <a16:colId xmlns:a16="http://schemas.microsoft.com/office/drawing/2014/main" val="2969572965"/>
                    </a:ext>
                  </a:extLst>
                </a:gridCol>
                <a:gridCol w="1665038">
                  <a:extLst>
                    <a:ext uri="{9D8B030D-6E8A-4147-A177-3AD203B41FA5}">
                      <a16:colId xmlns:a16="http://schemas.microsoft.com/office/drawing/2014/main" val="825087359"/>
                    </a:ext>
                  </a:extLst>
                </a:gridCol>
              </a:tblGrid>
              <a:tr h="496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эксперимента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эксперимента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Сдвиг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55332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зрительного контакта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73081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 реагирует на собеседника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96133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Реагирует на собственное имя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924297"/>
                  </a:ext>
                </a:extLst>
              </a:tr>
              <a:tr h="358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Скоординированы дыхательная, артикуляционная системы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453784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Фиксирует  взглядом предметы, людей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44603"/>
                  </a:ext>
                </a:extLst>
              </a:tr>
              <a:tr h="34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Понимает символы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623698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 интерес к картинкам, фото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61374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«отраженной» речи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62484"/>
                  </a:ext>
                </a:extLst>
              </a:tr>
              <a:tr h="49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прибегнуть к альтернативной коммуникации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24004"/>
                  </a:ext>
                </a:extLst>
              </a:tr>
              <a:tr h="49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Обучается ли ребенок альтернативной коммуникации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07411"/>
                  </a:ext>
                </a:extLst>
              </a:tr>
              <a:tr h="49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зрительного контакта с собеседником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04061"/>
                  </a:ext>
                </a:extLst>
              </a:tr>
              <a:tr h="496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 потребность в коммуникации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371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9706"/>
            <a:ext cx="10515600" cy="13255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эффективности коррекционных планов с помощью метода математической статистики (критерий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знаков)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     </a:t>
            </a:r>
            <a:br>
              <a:rPr lang="ru-RU" sz="2400" dirty="0"/>
            </a:br>
            <a:r>
              <a:rPr lang="ru-RU" sz="2400" dirty="0"/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Посчитав количество всех сдвигов показателей, после проведенной коррекционной работы, мы построили ось значимости.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оси значимости видно,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Gэмп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попало в зону значимости. Гипотеза H0 отклоняется и принимается гипотеза H1 о том, что сдвиг показателей после коррекционной работы является не случайным.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 rotWithShape="1">
          <a:blip r:embed="rId3"/>
          <a:srcRect l="12769" t="-1" r="2690" b="1"/>
          <a:stretch/>
        </p:blipFill>
        <p:spPr bwMode="auto">
          <a:xfrm>
            <a:off x="1676400" y="3906337"/>
            <a:ext cx="8659091" cy="2342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9972675" y="5895975"/>
            <a:ext cx="438150" cy="1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56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9492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Существуют различные средства альтернативной коммуникации, включая: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88280" cy="4351338"/>
          </a:xfrm>
        </p:spPr>
        <p:txBody>
          <a:bodyPr>
            <a:normAutofit/>
          </a:bodyPr>
          <a:lstStyle/>
          <a:p>
            <a:r>
              <a:rPr lang="ru-RU" dirty="0"/>
              <a:t>Система PECS – коммуникационная система обмена картинками</a:t>
            </a:r>
          </a:p>
          <a:p>
            <a:r>
              <a:rPr lang="ru-RU" dirty="0"/>
              <a:t>Жестовый язык</a:t>
            </a:r>
          </a:p>
          <a:p>
            <a:r>
              <a:rPr lang="ru-RU" dirty="0"/>
              <a:t>Интерактивные коммуникационные доски</a:t>
            </a:r>
          </a:p>
          <a:p>
            <a:r>
              <a:rPr lang="ru-RU" dirty="0"/>
              <a:t>Коммуникационные карточки-подсказки</a:t>
            </a:r>
          </a:p>
          <a:p>
            <a:r>
              <a:rPr lang="ru-RU" dirty="0"/>
              <a:t>Книги “разговоров”</a:t>
            </a:r>
          </a:p>
          <a:p>
            <a:endParaRPr lang="ru-RU" dirty="0"/>
          </a:p>
        </p:txBody>
      </p:sp>
      <p:pic>
        <p:nvPicPr>
          <p:cNvPr id="1028" name="Picture 4" descr="https://mamasveta.com/wp-content/uploads/61461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5625"/>
            <a:ext cx="5479414" cy="4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9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81320" cy="6147435"/>
          </a:xfrm>
        </p:spPr>
        <p:txBody>
          <a:bodyPr>
            <a:normAutofit/>
          </a:bodyPr>
          <a:lstStyle/>
          <a:p>
            <a:pPr fontAlgn="base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развивающей работе применяла следующие виды альтернативной коммуникации: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альтернативной коммуникации с помощью карточек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PECS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hichiko.ru/wa-data/public/shop/products/31/32/23231/images/44693/44693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20" y="640398"/>
            <a:ext cx="5547359" cy="57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9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E678C-A501-0BA2-1688-E3B3609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15BD26-6BC7-AD2D-E18F-0FE1535956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865030" cy="27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B43718C-B368-CBC5-BFB9-08D2CAE4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5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пиктографических символов (пиктографическая коммуникация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098" name="Picture 2" descr="https://fs.znanio.ru/methodology/images/f2/da/f2da681cd8d6b732f07778bab28c0eb6dd7ecb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82" y="1575208"/>
            <a:ext cx="30748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.skidka-msk.ru/images/prodacts/sourse/66796/66796557_ya-govoryu-rebenok-v-shkole-uprajneniya-s-piktogrammami-rabochaya-tetrad-dlya-zanyatiy-detmi-dro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2" y="1575208"/>
            <a:ext cx="3119120" cy="42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81.userapi.com/impg/81vq5RasN1ZwpQuQ_5kS4laxTyk67Di56R5INw/8NqJQt15T-c.jpg?size=604x340&amp;quality=96&amp;sign=bf31c7176fbc05ea506a18b29481f0f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90" y="2688045"/>
            <a:ext cx="575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5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чтение</a:t>
            </a:r>
            <a:endParaRPr lang="ru-RU" dirty="0"/>
          </a:p>
        </p:txBody>
      </p:sp>
      <p:pic>
        <p:nvPicPr>
          <p:cNvPr id="5124" name="Picture 4" descr="https://avatars.dzeninfra.ru/get-zen_doc/1525719/pub_5e73c8cccc7cdf2507302e8e_5e73d07b48e91e561b28f003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19" y="1690688"/>
            <a:ext cx="7068443" cy="40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680" y="2759586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Суть глобального чтения заключается в том, что ребёнок может научиться узнавать написанные слова целиком, не вычленяя отдельных букв.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7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7927"/>
            <a:ext cx="9144000" cy="365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«Шадринский государственный педагогический университет»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/>
            </a:br>
            <a:br>
              <a:rPr lang="ru-RU" sz="16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АЛЬТЕРНАТИВНОЙ КОММУНИКАЦИИ В КОРРЕКЦИИ РЕЧЕВОЙ ДЕЯТЕЛЬНОСТИ ДЕТЕЙ ДОШКОЛЬНОГО ВОЗРАСТА С РАССТРОЙСТВАМИ АУТИСТИЧЕСКОГО СПЕКТРА</a:t>
            </a:r>
            <a:br>
              <a:rPr lang="ru-RU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37708"/>
            <a:ext cx="9144000" cy="3020292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подготовки 44.04.03 Специальное (дефектологическое) образование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(профиль «Психолого-педагогическое сопровождение детей раннего и дошкольного возраста с нарушениями речи»)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магистр</a:t>
            </a: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                                                                                                                                                                 Руководитель ВКР</a:t>
            </a: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Ольга Трофимовна                                                                                                                                  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Тютюева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Анатольевна</a:t>
            </a: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 1-31М группы                                                                                                                                               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доцент</a:t>
            </a: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форма обучения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Шадринск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0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темы определяется тем, что в  настоящее время наблюдается устойчивый интерес общественности и специалистов к проблеме расстройств аутистического спектра (РАС). Это связано с недостаточностью информации об этиологии данных расстройств, низким уровнем обученности специалистов по данной проблеме, а также увеличивающимся количеством детей с данными нарушениями. </a:t>
            </a:r>
          </a:p>
          <a:p>
            <a:pPr marL="0" indent="0" algn="just" fontAlgn="base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059885" y="8287657"/>
            <a:ext cx="3530599" cy="231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темы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опредляется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тем, что в  настоящее время наблюдается устойчивый интерес общественности и специалистов к проблеме расстройств аутистического спектра (РАС). Это связано с недостаточностью информации об этиологии данных расстройств, низким уровнем обученности специалистов по данной проблеме, а также увеличивающимся количеством детей с данными нарушениями. </a:t>
            </a:r>
          </a:p>
          <a:p>
            <a:pPr marL="0" indent="0" algn="just" fontAlgn="base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fs-thb02.getcourse.ru/fileservice/file/thumbnail/h/b22682eebe8a52c315b951e89105046f.jpg/s/s1200x/a/27502/sc/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9" y="2438400"/>
            <a:ext cx="6879771" cy="42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43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1546</Words>
  <Application>Microsoft Office PowerPoint</Application>
  <PresentationFormat>Широкоэкранный</PresentationFormat>
  <Paragraphs>308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  Муниципальное бюджетное общеобразовательное учреждение «Сергинская средняя общеобразовательная школа имени Героя Советского Союза  Николая Ивановича Сирина» </vt:lpstr>
      <vt:lpstr>Презентация PowerPoint</vt:lpstr>
      <vt:lpstr>Существуют различные средства альтернативной коммуникации, включая: </vt:lpstr>
      <vt:lpstr>В коррекционно - развивающей работе применяла следующие виды альтернативной коммуникации:  - Система альтернативной коммуникации с помощью карточек PECS  </vt:lpstr>
      <vt:lpstr>Презентация PowerPoint</vt:lpstr>
      <vt:lpstr>Система пиктографических символов (пиктографическая коммуникация PIC) </vt:lpstr>
      <vt:lpstr>Глобальное чтение</vt:lpstr>
      <vt:lpstr>МИНИСТЕРСТВО ПРОСВЕЩЕНИЯ РОССИЙСКОЙ ФЕДЕРАЦИИ федеральное государственное бюджетное образовательное учреждение  высшего образования  «Шадринский государственный педагогический университет»   ИСПОЛЬЗОВАНИЕ АЛЬТЕРНАТИВНОЙ КОММУНИКАЦИИ В КОРРЕКЦИИ РЕЧЕВОЙ ДЕЯТЕЛЬНОСТИ ДЕТЕЙ ДОШКОЛЬНОГО ВОЗРАСТА С РАССТРОЙСТВАМИ АУТИСТИЧЕСКОГО СПЕКТРА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диагностике участвовало 12 детей, проживающих на территории ХМАО- Югры, прибывших на реабилитацию в стационарное отделение  для детей- инвалидов. Перейдем к характеристике наших испытуемых: </vt:lpstr>
      <vt:lpstr>Презентация PowerPoint</vt:lpstr>
      <vt:lpstr>Анализ результатов исследования речевой деятельности детей с  РАС</vt:lpstr>
      <vt:lpstr>Анализ результатов исследования речевой деятельности детей с  РАС (продолжение)</vt:lpstr>
      <vt:lpstr>Результаты обследования «Возрастные нормативы по коммуникации»  </vt:lpstr>
      <vt:lpstr>Презентация PowerPoint</vt:lpstr>
      <vt:lpstr>Презентация PowerPoint</vt:lpstr>
      <vt:lpstr>Распределение детей с  РАС по методам альтернативной коммуникации</vt:lpstr>
      <vt:lpstr>Презентация PowerPoint</vt:lpstr>
      <vt:lpstr>План коррекционной работы</vt:lpstr>
      <vt:lpstr>План коррекционной работы</vt:lpstr>
      <vt:lpstr>По результатам повторной диагностики речевой деятельности детей с РАС, выявлены критерии по которым отмечается положительная динамика </vt:lpstr>
      <vt:lpstr>      Проверка эффективности коррекционных планов с помощью метода математической статистики (критерий G- знаков)              Посчитав количество всех сдвигов показателей, после проведенной коррекционной работы, мы построили ось значимости.       На оси значимости видно, что Gэмп попало в зону значимости. Гипотеза H0 отклоняется и принимается гипотеза H1 о том, что сдвиг показателей после коррекционной работы является не случайным.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ПРОСВЕЩЕНИЯ РФ федеральное государственное бюджетное образовательное учреждение  высшего образования  «Шадринский государственный педагогический университет» Институт  психологии и педагогики Кафедра коррекционной педагогики и специальной психологии  ИСПОЛЬЗОВАНИЕ АЛЬТЕРНАТИВНОЙ КОММУНИКАЦИИ В КОРРЕКЦИИ РЕЧЕВОЙ ДЕЯТЕЛЬНОСТИ ДЕТЕЙ ДОШКОЛЬНОГО ВОЗРАСТА С УМСТВЕННОЙ ОТСТАЛОСТЬЮ И РАССТРОЙСТВАМИ АУТИСТИЧЕСКОГО СПЕКТРА </dc:title>
  <dc:creator>Компьютер</dc:creator>
  <cp:lastModifiedBy>Оля Николаева</cp:lastModifiedBy>
  <cp:revision>71</cp:revision>
  <dcterms:created xsi:type="dcterms:W3CDTF">2021-06-03T15:47:37Z</dcterms:created>
  <dcterms:modified xsi:type="dcterms:W3CDTF">2023-02-09T16:27:49Z</dcterms:modified>
</cp:coreProperties>
</file>